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Bree Serif"/>
      <p:regular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BreeSerif-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6b140f22a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6b140f22a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9ce18b831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9ce18b831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573bb47b44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573bb47b44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9ce18b8310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9ce18b8310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5744512d4b_2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5744512d4b_2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5744512d4b_2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5744512d4b_2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9ce18b831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9ce18b831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hyperlink" Target="mailto:arun.puracken@pgcps.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hyperlink" Target="mailto:arun.puracken@pgcps.org" TargetMode="External"/><Relationship Id="rId4" Type="http://schemas.openxmlformats.org/officeDocument/2006/relationships/hyperlink" Target="mailto:toni.simone@pgcps.org" TargetMode="External"/><Relationship Id="rId5" Type="http://schemas.openxmlformats.org/officeDocument/2006/relationships/hyperlink" Target="mailto:dia.metayer@pgcps.org" TargetMode="External"/><Relationship Id="rId6"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hyperlink" Target="mailto:arun.puracken@pgcps.org" TargetMode="External"/><Relationship Id="rId4" Type="http://schemas.openxmlformats.org/officeDocument/2006/relationships/hyperlink" Target="mailto:jdotson@dcudl.org" TargetMode="External"/><Relationship Id="rId5" Type="http://schemas.openxmlformats.org/officeDocument/2006/relationships/image" Target="../media/image7.jpg"/><Relationship Id="rId6" Type="http://schemas.openxmlformats.org/officeDocument/2006/relationships/hyperlink" Target="https://docs.google.com/document/d/1UwynNsV9ml13QJ14ygbcBhpWpYx_KopMqz5my7FRYkU/edi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6.png"/><Relationship Id="rId4" Type="http://schemas.openxmlformats.org/officeDocument/2006/relationships/hyperlink" Target="mailto:donald.long@pgcps.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3.png"/><Relationship Id="rId4" Type="http://schemas.openxmlformats.org/officeDocument/2006/relationships/hyperlink" Target="mailto:rachel2.brown@pgcps.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119700" y="365675"/>
            <a:ext cx="8904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00FF"/>
                </a:solidFill>
              </a:rPr>
              <a:t>Accokeek Academy Student Clubs &amp; Organizations</a:t>
            </a:r>
            <a:endParaRPr b="1" u="sng">
              <a:solidFill>
                <a:srgbClr val="0000FF"/>
              </a:solidFill>
            </a:endParaRPr>
          </a:p>
        </p:txBody>
      </p:sp>
      <p:sp>
        <p:nvSpPr>
          <p:cNvPr id="55" name="Google Shape;55;p13"/>
          <p:cNvSpPr txBox="1"/>
          <p:nvPr>
            <p:ph idx="1" type="body"/>
          </p:nvPr>
        </p:nvSpPr>
        <p:spPr>
          <a:xfrm>
            <a:off x="311700" y="1152475"/>
            <a:ext cx="79791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b="1" sz="2800">
              <a:solidFill>
                <a:srgbClr val="0000FF"/>
              </a:solidFill>
            </a:endParaRPr>
          </a:p>
          <a:p>
            <a:pPr indent="0" lvl="0" marL="0" rtl="0" algn="l">
              <a:spcBef>
                <a:spcPts val="0"/>
              </a:spcBef>
              <a:spcAft>
                <a:spcPts val="1600"/>
              </a:spcAft>
              <a:buNone/>
            </a:pPr>
            <a:r>
              <a:t/>
            </a:r>
            <a:endParaRPr b="1" sz="2800" u="sng">
              <a:solidFill>
                <a:srgbClr val="0000FF"/>
              </a:solidFill>
            </a:endParaRPr>
          </a:p>
        </p:txBody>
      </p:sp>
      <p:pic>
        <p:nvPicPr>
          <p:cNvPr id="56" name="Google Shape;56;p13"/>
          <p:cNvPicPr preferRelativeResize="0"/>
          <p:nvPr/>
        </p:nvPicPr>
        <p:blipFill>
          <a:blip r:embed="rId3">
            <a:alphaModFix/>
          </a:blip>
          <a:stretch>
            <a:fillRect/>
          </a:stretch>
        </p:blipFill>
        <p:spPr>
          <a:xfrm>
            <a:off x="-2" y="1152475"/>
            <a:ext cx="9144001" cy="2031996"/>
          </a:xfrm>
          <a:prstGeom prst="rect">
            <a:avLst/>
          </a:prstGeom>
          <a:noFill/>
          <a:ln>
            <a:noFill/>
          </a:ln>
        </p:spPr>
      </p:pic>
      <p:sp>
        <p:nvSpPr>
          <p:cNvPr id="57" name="Google Shape;57;p13"/>
          <p:cNvSpPr txBox="1"/>
          <p:nvPr/>
        </p:nvSpPr>
        <p:spPr>
          <a:xfrm>
            <a:off x="0" y="3624575"/>
            <a:ext cx="9144000" cy="833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500"/>
              <a:t>Presented by Mr. </a:t>
            </a:r>
            <a:r>
              <a:rPr b="1" lang="en" sz="4300"/>
              <a:t>Arun</a:t>
            </a:r>
            <a:r>
              <a:rPr b="1" lang="en" sz="2500"/>
              <a:t> Puracken</a:t>
            </a:r>
            <a:endParaRPr b="1" sz="2500"/>
          </a:p>
        </p:txBody>
      </p:sp>
      <p:sp>
        <p:nvSpPr>
          <p:cNvPr id="58" name="Google Shape;58;p13"/>
          <p:cNvSpPr txBox="1"/>
          <p:nvPr/>
        </p:nvSpPr>
        <p:spPr>
          <a:xfrm>
            <a:off x="2349750" y="4378550"/>
            <a:ext cx="4444500" cy="514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rgbClr val="9900FF"/>
                </a:solidFill>
              </a:rPr>
              <a:t>7th/8th Grade Social Studies</a:t>
            </a:r>
            <a:endParaRPr b="1" sz="2400">
              <a:solidFill>
                <a:srgbClr val="9900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afterEffect" presetClass="entr" presetID="23" presetSubtype="16">
                                  <p:stCondLst>
                                    <p:cond delay="0"/>
                                  </p:stCondLst>
                                  <p:childTnLst>
                                    <p:set>
                                      <p:cBhvr>
                                        <p:cTn dur="1" fill="hold">
                                          <p:stCondLst>
                                            <p:cond delay="0"/>
                                          </p:stCondLst>
                                        </p:cTn>
                                        <p:tgtEl>
                                          <p:spTgt spid="57"/>
                                        </p:tgtEl>
                                        <p:attrNameLst>
                                          <p:attrName>style.visibility</p:attrName>
                                        </p:attrNameLst>
                                      </p:cBhvr>
                                      <p:to>
                                        <p:strVal val="visible"/>
                                      </p:to>
                                    </p:set>
                                    <p:anim calcmode="lin" valueType="num">
                                      <p:cBhvr additive="base">
                                        <p:cTn dur="2800"/>
                                        <p:tgtEl>
                                          <p:spTgt spid="57"/>
                                        </p:tgtEl>
                                        <p:attrNameLst>
                                          <p:attrName>ppt_w</p:attrName>
                                        </p:attrNameLst>
                                      </p:cBhvr>
                                      <p:tavLst>
                                        <p:tav fmla="" tm="0">
                                          <p:val>
                                            <p:strVal val="0"/>
                                          </p:val>
                                        </p:tav>
                                        <p:tav fmla="" tm="100000">
                                          <p:val>
                                            <p:strVal val="#ppt_w"/>
                                          </p:val>
                                        </p:tav>
                                      </p:tavLst>
                                    </p:anim>
                                    <p:anim calcmode="lin" valueType="num">
                                      <p:cBhvr additive="base">
                                        <p:cTn dur="2800"/>
                                        <p:tgtEl>
                                          <p:spTgt spid="57"/>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txBox="1"/>
          <p:nvPr>
            <p:ph type="title"/>
          </p:nvPr>
        </p:nvSpPr>
        <p:spPr>
          <a:xfrm>
            <a:off x="311700" y="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Student Government Association</a:t>
            </a:r>
            <a:endParaRPr/>
          </a:p>
        </p:txBody>
      </p:sp>
      <p:sp>
        <p:nvSpPr>
          <p:cNvPr id="64" name="Google Shape;64;p14"/>
          <p:cNvSpPr txBox="1"/>
          <p:nvPr>
            <p:ph idx="1" type="body"/>
          </p:nvPr>
        </p:nvSpPr>
        <p:spPr>
          <a:xfrm>
            <a:off x="27600" y="572700"/>
            <a:ext cx="3538500" cy="4077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800">
                <a:solidFill>
                  <a:srgbClr val="9900FF"/>
                </a:solidFill>
                <a:latin typeface="Bree Serif"/>
                <a:ea typeface="Bree Serif"/>
                <a:cs typeface="Bree Serif"/>
                <a:sym typeface="Bree Serif"/>
              </a:rPr>
              <a:t>The SGA serves as the official student-based governmental body that advocates for student issues and lead academic and social activities for students. SGA Officers engage in high levels of leadership and are elected to positions by their peers to push academic excellence, school spirit, community service, and foster student-staff teamwork.</a:t>
            </a:r>
            <a:endParaRPr sz="1800">
              <a:solidFill>
                <a:srgbClr val="9900FF"/>
              </a:solidFill>
              <a:latin typeface="Bree Serif"/>
              <a:ea typeface="Bree Serif"/>
              <a:cs typeface="Bree Serif"/>
              <a:sym typeface="Bree Serif"/>
            </a:endParaRPr>
          </a:p>
        </p:txBody>
      </p:sp>
      <p:sp>
        <p:nvSpPr>
          <p:cNvPr id="65" name="Google Shape;65;p14"/>
          <p:cNvSpPr txBox="1"/>
          <p:nvPr>
            <p:ph idx="2" type="body"/>
          </p:nvPr>
        </p:nvSpPr>
        <p:spPr>
          <a:xfrm rot="-8359504">
            <a:off x="8861113" y="2429617"/>
            <a:ext cx="50632" cy="180204"/>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66" name="Google Shape;66;p14"/>
          <p:cNvPicPr preferRelativeResize="0"/>
          <p:nvPr/>
        </p:nvPicPr>
        <p:blipFill>
          <a:blip r:embed="rId3">
            <a:alphaModFix/>
          </a:blip>
          <a:stretch>
            <a:fillRect/>
          </a:stretch>
        </p:blipFill>
        <p:spPr>
          <a:xfrm>
            <a:off x="4142500" y="572704"/>
            <a:ext cx="4089675" cy="2130325"/>
          </a:xfrm>
          <a:prstGeom prst="rect">
            <a:avLst/>
          </a:prstGeom>
          <a:noFill/>
          <a:ln>
            <a:noFill/>
          </a:ln>
        </p:spPr>
      </p:pic>
      <p:sp>
        <p:nvSpPr>
          <p:cNvPr id="67" name="Google Shape;67;p14"/>
          <p:cNvSpPr txBox="1"/>
          <p:nvPr/>
        </p:nvSpPr>
        <p:spPr>
          <a:xfrm>
            <a:off x="4448725" y="2703025"/>
            <a:ext cx="4089600" cy="1327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t>Sponsor:</a:t>
            </a:r>
            <a:endParaRPr sz="2400"/>
          </a:p>
          <a:p>
            <a:pPr indent="0" lvl="0" marL="0" rtl="0" algn="l">
              <a:spcBef>
                <a:spcPts val="0"/>
              </a:spcBef>
              <a:spcAft>
                <a:spcPts val="0"/>
              </a:spcAft>
              <a:buNone/>
            </a:pPr>
            <a:r>
              <a:t/>
            </a:r>
            <a:endParaRPr sz="2400"/>
          </a:p>
          <a:p>
            <a:pPr indent="0" lvl="0" marL="0" rtl="0" algn="l">
              <a:spcBef>
                <a:spcPts val="0"/>
              </a:spcBef>
              <a:spcAft>
                <a:spcPts val="0"/>
              </a:spcAft>
              <a:buNone/>
            </a:pPr>
            <a:r>
              <a:rPr lang="en" sz="2400" u="sng">
                <a:solidFill>
                  <a:schemeClr val="hlink"/>
                </a:solidFill>
                <a:hlinkClick r:id="rId4"/>
              </a:rPr>
              <a:t>arun.puracken@pgcps.org</a:t>
            </a:r>
            <a:r>
              <a:rPr lang="en" sz="2400"/>
              <a:t> </a:t>
            </a:r>
            <a:endParaRPr sz="2400"/>
          </a:p>
        </p:txBody>
      </p:sp>
      <p:sp>
        <p:nvSpPr>
          <p:cNvPr id="68" name="Google Shape;68;p14"/>
          <p:cNvSpPr txBox="1"/>
          <p:nvPr/>
        </p:nvSpPr>
        <p:spPr>
          <a:xfrm>
            <a:off x="5750175" y="-52775"/>
            <a:ext cx="2481900" cy="85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800"/>
              <a:t>6th - 8th</a:t>
            </a:r>
            <a:endParaRPr sz="2800"/>
          </a:p>
        </p:txBody>
      </p:sp>
      <p:sp>
        <p:nvSpPr>
          <p:cNvPr id="69" name="Google Shape;69;p14"/>
          <p:cNvSpPr txBox="1"/>
          <p:nvPr/>
        </p:nvSpPr>
        <p:spPr>
          <a:xfrm>
            <a:off x="3824650" y="3916975"/>
            <a:ext cx="4713600" cy="1160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*Permission slips will go out to students Thursday and Friday this week &amp; Monday and Tuesday next week in SS classrooms; Interest meeting will be Wednesday, 10/7 at 4:00pm</a:t>
            </a:r>
            <a:endParaRPr b="1" sz="160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type="title"/>
          </p:nvPr>
        </p:nvSpPr>
        <p:spPr>
          <a:xfrm>
            <a:off x="311700" y="59075"/>
            <a:ext cx="4260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6th - 8th</a:t>
            </a:r>
            <a:endParaRPr/>
          </a:p>
          <a:p>
            <a:pPr indent="0" lvl="0" marL="0" rtl="0" algn="l">
              <a:spcBef>
                <a:spcPts val="0"/>
              </a:spcBef>
              <a:spcAft>
                <a:spcPts val="0"/>
              </a:spcAft>
              <a:buNone/>
            </a:pPr>
            <a:r>
              <a:rPr lang="en"/>
              <a:t>National History Day Club</a:t>
            </a:r>
            <a:endParaRPr/>
          </a:p>
        </p:txBody>
      </p:sp>
      <p:sp>
        <p:nvSpPr>
          <p:cNvPr id="75" name="Google Shape;75;p15"/>
          <p:cNvSpPr txBox="1"/>
          <p:nvPr>
            <p:ph idx="1" type="body"/>
          </p:nvPr>
        </p:nvSpPr>
        <p:spPr>
          <a:xfrm>
            <a:off x="311700" y="1033775"/>
            <a:ext cx="3999900" cy="410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FF0000"/>
                </a:solidFill>
                <a:latin typeface="Bree Serif"/>
                <a:ea typeface="Bree Serif"/>
                <a:cs typeface="Bree Serif"/>
                <a:sym typeface="Bree Serif"/>
              </a:rPr>
              <a:t>Students engage in high level social studies instruction which centers around the National History Day project. Students utilize research, analysis, synthesizing, and writing skills to create projects in different categories that center around a national theme. This years theme is Breaking Barriers in HIstory.</a:t>
            </a:r>
            <a:endParaRPr sz="1800">
              <a:solidFill>
                <a:srgbClr val="FF0000"/>
              </a:solidFill>
              <a:latin typeface="Bree Serif"/>
              <a:ea typeface="Bree Serif"/>
              <a:cs typeface="Bree Serif"/>
              <a:sym typeface="Bree Serif"/>
            </a:endParaRPr>
          </a:p>
          <a:p>
            <a:pPr indent="0" lvl="0" marL="0" rtl="0" algn="l">
              <a:spcBef>
                <a:spcPts val="1600"/>
              </a:spcBef>
              <a:spcAft>
                <a:spcPts val="1600"/>
              </a:spcAft>
              <a:buNone/>
            </a:pPr>
            <a:r>
              <a:rPr lang="en" sz="1800">
                <a:solidFill>
                  <a:srgbClr val="FF0000"/>
                </a:solidFill>
                <a:latin typeface="Bree Serif"/>
                <a:ea typeface="Bree Serif"/>
                <a:cs typeface="Bree Serif"/>
                <a:sym typeface="Bree Serif"/>
              </a:rPr>
              <a:t>**More information is forthcoming on nhd parent night and will be provided by SS teacher (Mid October)</a:t>
            </a:r>
            <a:endParaRPr sz="1800">
              <a:solidFill>
                <a:srgbClr val="FF0000"/>
              </a:solidFill>
              <a:latin typeface="Bree Serif"/>
              <a:ea typeface="Bree Serif"/>
              <a:cs typeface="Bree Serif"/>
              <a:sym typeface="Bree Serif"/>
            </a:endParaRPr>
          </a:p>
        </p:txBody>
      </p:sp>
      <p:sp>
        <p:nvSpPr>
          <p:cNvPr id="76" name="Google Shape;76;p15"/>
          <p:cNvSpPr txBox="1"/>
          <p:nvPr>
            <p:ph idx="2" type="body"/>
          </p:nvPr>
        </p:nvSpPr>
        <p:spPr>
          <a:xfrm>
            <a:off x="4832400" y="3037575"/>
            <a:ext cx="3999900" cy="133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latin typeface="Bree Serif"/>
                <a:ea typeface="Bree Serif"/>
                <a:cs typeface="Bree Serif"/>
                <a:sym typeface="Bree Serif"/>
              </a:rPr>
              <a:t>Sponsor:</a:t>
            </a:r>
            <a:endParaRPr sz="2000">
              <a:latin typeface="Bree Serif"/>
              <a:ea typeface="Bree Serif"/>
              <a:cs typeface="Bree Serif"/>
              <a:sym typeface="Bree Serif"/>
            </a:endParaRPr>
          </a:p>
          <a:p>
            <a:pPr indent="0" lvl="0" marL="0" rtl="0" algn="l">
              <a:spcBef>
                <a:spcPts val="1600"/>
              </a:spcBef>
              <a:spcAft>
                <a:spcPts val="0"/>
              </a:spcAft>
              <a:buNone/>
            </a:pPr>
            <a:r>
              <a:rPr lang="en" sz="2000" u="sng">
                <a:solidFill>
                  <a:schemeClr val="hlink"/>
                </a:solidFill>
                <a:latin typeface="Bree Serif"/>
                <a:ea typeface="Bree Serif"/>
                <a:cs typeface="Bree Serif"/>
                <a:sym typeface="Bree Serif"/>
                <a:hlinkClick r:id="rId3"/>
              </a:rPr>
              <a:t>arun.puracken@pgcps.org</a:t>
            </a:r>
            <a:endParaRPr sz="2000">
              <a:latin typeface="Bree Serif"/>
              <a:ea typeface="Bree Serif"/>
              <a:cs typeface="Bree Serif"/>
              <a:sym typeface="Bree Serif"/>
            </a:endParaRPr>
          </a:p>
          <a:p>
            <a:pPr indent="0" lvl="0" marL="0" rtl="0" algn="l">
              <a:spcBef>
                <a:spcPts val="1600"/>
              </a:spcBef>
              <a:spcAft>
                <a:spcPts val="0"/>
              </a:spcAft>
              <a:buNone/>
            </a:pPr>
            <a:r>
              <a:rPr lang="en" sz="2000" u="sng">
                <a:solidFill>
                  <a:schemeClr val="hlink"/>
                </a:solidFill>
                <a:latin typeface="Bree Serif"/>
                <a:ea typeface="Bree Serif"/>
                <a:cs typeface="Bree Serif"/>
                <a:sym typeface="Bree Serif"/>
                <a:hlinkClick r:id="rId4"/>
              </a:rPr>
              <a:t>toni.simone@pgcps.org</a:t>
            </a:r>
            <a:r>
              <a:rPr lang="en" sz="2000">
                <a:latin typeface="Bree Serif"/>
                <a:ea typeface="Bree Serif"/>
                <a:cs typeface="Bree Serif"/>
                <a:sym typeface="Bree Serif"/>
              </a:rPr>
              <a:t> </a:t>
            </a:r>
            <a:r>
              <a:rPr lang="en" sz="2000">
                <a:latin typeface="Bree Serif"/>
                <a:ea typeface="Bree Serif"/>
                <a:cs typeface="Bree Serif"/>
                <a:sym typeface="Bree Serif"/>
              </a:rPr>
              <a:t> </a:t>
            </a:r>
            <a:endParaRPr sz="2000">
              <a:latin typeface="Bree Serif"/>
              <a:ea typeface="Bree Serif"/>
              <a:cs typeface="Bree Serif"/>
              <a:sym typeface="Bree Serif"/>
            </a:endParaRPr>
          </a:p>
          <a:p>
            <a:pPr indent="0" lvl="0" marL="0" rtl="0" algn="l">
              <a:spcBef>
                <a:spcPts val="1600"/>
              </a:spcBef>
              <a:spcAft>
                <a:spcPts val="1600"/>
              </a:spcAft>
              <a:buNone/>
            </a:pPr>
            <a:r>
              <a:rPr lang="en" sz="2000" u="sng">
                <a:solidFill>
                  <a:schemeClr val="hlink"/>
                </a:solidFill>
                <a:latin typeface="Bree Serif"/>
                <a:ea typeface="Bree Serif"/>
                <a:cs typeface="Bree Serif"/>
                <a:sym typeface="Bree Serif"/>
                <a:hlinkClick r:id="rId5"/>
              </a:rPr>
              <a:t>dia.metayer@pgcps.org</a:t>
            </a:r>
            <a:r>
              <a:rPr lang="en" sz="2000">
                <a:latin typeface="Bree Serif"/>
                <a:ea typeface="Bree Serif"/>
                <a:cs typeface="Bree Serif"/>
                <a:sym typeface="Bree Serif"/>
              </a:rPr>
              <a:t> </a:t>
            </a:r>
            <a:endParaRPr sz="2000">
              <a:latin typeface="Bree Serif"/>
              <a:ea typeface="Bree Serif"/>
              <a:cs typeface="Bree Serif"/>
              <a:sym typeface="Bree Serif"/>
            </a:endParaRPr>
          </a:p>
        </p:txBody>
      </p:sp>
      <p:pic>
        <p:nvPicPr>
          <p:cNvPr descr="Image result for national history day" id="77" name="Google Shape;77;p15"/>
          <p:cNvPicPr preferRelativeResize="0"/>
          <p:nvPr/>
        </p:nvPicPr>
        <p:blipFill>
          <a:blip r:embed="rId6">
            <a:alphaModFix/>
          </a:blip>
          <a:stretch>
            <a:fillRect/>
          </a:stretch>
        </p:blipFill>
        <p:spPr>
          <a:xfrm>
            <a:off x="4832400" y="59075"/>
            <a:ext cx="3214700" cy="27079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txBox="1"/>
          <p:nvPr>
            <p:ph type="title"/>
          </p:nvPr>
        </p:nvSpPr>
        <p:spPr>
          <a:xfrm>
            <a:off x="311700" y="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latin typeface="Bree Serif"/>
                <a:ea typeface="Bree Serif"/>
                <a:cs typeface="Bree Serif"/>
                <a:sym typeface="Bree Serif"/>
              </a:rPr>
              <a:t>4th - 8th Grade </a:t>
            </a:r>
            <a:r>
              <a:rPr lang="en">
                <a:solidFill>
                  <a:srgbClr val="000000"/>
                </a:solidFill>
                <a:latin typeface="Bree Serif"/>
                <a:ea typeface="Bree Serif"/>
                <a:cs typeface="Bree Serif"/>
                <a:sym typeface="Bree Serif"/>
              </a:rPr>
              <a:t>Debate Club</a:t>
            </a:r>
            <a:endParaRPr>
              <a:solidFill>
                <a:srgbClr val="000000"/>
              </a:solidFill>
              <a:latin typeface="Bree Serif"/>
              <a:ea typeface="Bree Serif"/>
              <a:cs typeface="Bree Serif"/>
              <a:sym typeface="Bree Serif"/>
            </a:endParaRPr>
          </a:p>
        </p:txBody>
      </p:sp>
      <p:sp>
        <p:nvSpPr>
          <p:cNvPr id="83" name="Google Shape;83;p16"/>
          <p:cNvSpPr txBox="1"/>
          <p:nvPr>
            <p:ph idx="1" type="body"/>
          </p:nvPr>
        </p:nvSpPr>
        <p:spPr>
          <a:xfrm>
            <a:off x="311700" y="5005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000">
                <a:solidFill>
                  <a:srgbClr val="FF0000"/>
                </a:solidFill>
                <a:highlight>
                  <a:srgbClr val="FFFFFF"/>
                </a:highlight>
                <a:latin typeface="Bree Serif"/>
                <a:ea typeface="Bree Serif"/>
                <a:cs typeface="Bree Serif"/>
                <a:sym typeface="Bree Serif"/>
              </a:rPr>
              <a:t>Students engage in meaningful competitive debate which improves research, communication, and critical thinking skills. Debaters also gain exposure to a diversity of debate, public speaking, and/or performance opportunities, both as observers and as participants.</a:t>
            </a:r>
            <a:endParaRPr sz="2000">
              <a:solidFill>
                <a:srgbClr val="FF0000"/>
              </a:solidFill>
              <a:latin typeface="Bree Serif"/>
              <a:ea typeface="Bree Serif"/>
              <a:cs typeface="Bree Serif"/>
              <a:sym typeface="Bree Serif"/>
            </a:endParaRPr>
          </a:p>
        </p:txBody>
      </p:sp>
      <p:sp>
        <p:nvSpPr>
          <p:cNvPr id="84" name="Google Shape;84;p16"/>
          <p:cNvSpPr txBox="1"/>
          <p:nvPr>
            <p:ph idx="2" type="body"/>
          </p:nvPr>
        </p:nvSpPr>
        <p:spPr>
          <a:xfrm>
            <a:off x="5067750" y="2411100"/>
            <a:ext cx="3999900" cy="140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latin typeface="Bree Serif"/>
                <a:ea typeface="Bree Serif"/>
                <a:cs typeface="Bree Serif"/>
                <a:sym typeface="Bree Serif"/>
              </a:rPr>
              <a:t>Sponsors:</a:t>
            </a:r>
            <a:endParaRPr sz="2000">
              <a:latin typeface="Bree Serif"/>
              <a:ea typeface="Bree Serif"/>
              <a:cs typeface="Bree Serif"/>
              <a:sym typeface="Bree Serif"/>
            </a:endParaRPr>
          </a:p>
          <a:p>
            <a:pPr indent="0" lvl="0" marL="0" rtl="0" algn="l">
              <a:spcBef>
                <a:spcPts val="1600"/>
              </a:spcBef>
              <a:spcAft>
                <a:spcPts val="0"/>
              </a:spcAft>
              <a:buNone/>
            </a:pPr>
            <a:r>
              <a:rPr lang="en" sz="2000" u="sng">
                <a:solidFill>
                  <a:schemeClr val="hlink"/>
                </a:solidFill>
                <a:latin typeface="Bree Serif"/>
                <a:ea typeface="Bree Serif"/>
                <a:cs typeface="Bree Serif"/>
                <a:sym typeface="Bree Serif"/>
                <a:hlinkClick r:id="rId3"/>
              </a:rPr>
              <a:t>arun.puracken@pgcps.org</a:t>
            </a:r>
            <a:endParaRPr sz="2000">
              <a:latin typeface="Bree Serif"/>
              <a:ea typeface="Bree Serif"/>
              <a:cs typeface="Bree Serif"/>
              <a:sym typeface="Bree Serif"/>
            </a:endParaRPr>
          </a:p>
          <a:p>
            <a:pPr indent="0" lvl="0" marL="0" rtl="0" algn="l">
              <a:spcBef>
                <a:spcPts val="1600"/>
              </a:spcBef>
              <a:spcAft>
                <a:spcPts val="1600"/>
              </a:spcAft>
              <a:buNone/>
            </a:pPr>
            <a:r>
              <a:rPr lang="en" sz="2000" u="sng">
                <a:solidFill>
                  <a:schemeClr val="hlink"/>
                </a:solidFill>
                <a:latin typeface="Bree Serif"/>
                <a:ea typeface="Bree Serif"/>
                <a:cs typeface="Bree Serif"/>
                <a:sym typeface="Bree Serif"/>
                <a:hlinkClick r:id="rId4"/>
              </a:rPr>
              <a:t>jdotson@dcudl.org</a:t>
            </a:r>
            <a:r>
              <a:rPr lang="en" sz="2000">
                <a:latin typeface="Bree Serif"/>
                <a:ea typeface="Bree Serif"/>
                <a:cs typeface="Bree Serif"/>
                <a:sym typeface="Bree Serif"/>
              </a:rPr>
              <a:t> </a:t>
            </a:r>
            <a:endParaRPr sz="2000">
              <a:latin typeface="Bree Serif"/>
              <a:ea typeface="Bree Serif"/>
              <a:cs typeface="Bree Serif"/>
              <a:sym typeface="Bree Serif"/>
            </a:endParaRPr>
          </a:p>
        </p:txBody>
      </p:sp>
      <p:pic>
        <p:nvPicPr>
          <p:cNvPr descr="Image result for debate club" id="85" name="Google Shape;85;p16"/>
          <p:cNvPicPr preferRelativeResize="0"/>
          <p:nvPr/>
        </p:nvPicPr>
        <p:blipFill>
          <a:blip r:embed="rId5">
            <a:alphaModFix/>
          </a:blip>
          <a:stretch>
            <a:fillRect/>
          </a:stretch>
        </p:blipFill>
        <p:spPr>
          <a:xfrm>
            <a:off x="5067750" y="266450"/>
            <a:ext cx="3764550" cy="1979425"/>
          </a:xfrm>
          <a:prstGeom prst="rect">
            <a:avLst/>
          </a:prstGeom>
          <a:noFill/>
          <a:ln>
            <a:noFill/>
          </a:ln>
        </p:spPr>
      </p:pic>
      <p:sp>
        <p:nvSpPr>
          <p:cNvPr id="86" name="Google Shape;86;p16"/>
          <p:cNvSpPr txBox="1"/>
          <p:nvPr/>
        </p:nvSpPr>
        <p:spPr>
          <a:xfrm>
            <a:off x="395700" y="3916975"/>
            <a:ext cx="4444500" cy="110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0000FF"/>
                </a:solidFill>
              </a:rPr>
              <a:t>Meetings - Wednesday’s &amp; Friday’s</a:t>
            </a:r>
            <a:endParaRPr sz="1600">
              <a:solidFill>
                <a:srgbClr val="0000FF"/>
              </a:solidFill>
            </a:endParaRPr>
          </a:p>
          <a:p>
            <a:pPr indent="0" lvl="0" marL="0" rtl="0" algn="l">
              <a:spcBef>
                <a:spcPts val="0"/>
              </a:spcBef>
              <a:spcAft>
                <a:spcPts val="0"/>
              </a:spcAft>
              <a:buNone/>
            </a:pPr>
            <a:r>
              <a:rPr lang="en" sz="1600">
                <a:solidFill>
                  <a:srgbClr val="0000FF"/>
                </a:solidFill>
              </a:rPr>
              <a:t>7:00pm</a:t>
            </a:r>
            <a:endParaRPr sz="1600">
              <a:solidFill>
                <a:srgbClr val="0000FF"/>
              </a:solidFill>
            </a:endParaRPr>
          </a:p>
          <a:p>
            <a:pPr indent="0" lvl="0" marL="0" rtl="0" algn="l">
              <a:spcBef>
                <a:spcPts val="0"/>
              </a:spcBef>
              <a:spcAft>
                <a:spcPts val="0"/>
              </a:spcAft>
              <a:buNone/>
            </a:pPr>
            <a:r>
              <a:t/>
            </a:r>
            <a:endParaRPr sz="1600">
              <a:solidFill>
                <a:srgbClr val="0000FF"/>
              </a:solidFill>
            </a:endParaRPr>
          </a:p>
          <a:p>
            <a:pPr indent="-330200" lvl="0" marL="457200" rtl="0" algn="l">
              <a:spcBef>
                <a:spcPts val="0"/>
              </a:spcBef>
              <a:spcAft>
                <a:spcPts val="0"/>
              </a:spcAft>
              <a:buClr>
                <a:srgbClr val="0000FF"/>
              </a:buClr>
              <a:buSzPts val="1600"/>
              <a:buChar char="●"/>
            </a:pPr>
            <a:r>
              <a:rPr lang="en" sz="1600">
                <a:solidFill>
                  <a:srgbClr val="0000FF"/>
                </a:solidFill>
              </a:rPr>
              <a:t>Fees are involved</a:t>
            </a:r>
            <a:endParaRPr sz="1600">
              <a:solidFill>
                <a:srgbClr val="0000FF"/>
              </a:solidFill>
            </a:endParaRPr>
          </a:p>
        </p:txBody>
      </p:sp>
      <p:sp>
        <p:nvSpPr>
          <p:cNvPr id="87" name="Google Shape;87;p16"/>
          <p:cNvSpPr txBox="1"/>
          <p:nvPr/>
        </p:nvSpPr>
        <p:spPr>
          <a:xfrm>
            <a:off x="4945650" y="3982425"/>
            <a:ext cx="3705900" cy="84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rgbClr val="9900FF"/>
                </a:solidFill>
                <a:hlinkClick r:id="rId6">
                  <a:extLst>
                    <a:ext uri="{A12FA001-AC4F-418D-AE19-62706E023703}">
                      <ahyp:hlinkClr val="tx"/>
                    </a:ext>
                  </a:extLst>
                </a:hlinkClick>
              </a:rPr>
              <a:t>https://docs.google.com/document/d/1UwynNsV9ml13QJ14ygbcBhpWpYx_KopMqz5my7FRYkU/edit</a:t>
            </a:r>
            <a:r>
              <a:rPr lang="en">
                <a:solidFill>
                  <a:srgbClr val="9900FF"/>
                </a:solidFill>
              </a:rPr>
              <a:t> </a:t>
            </a:r>
            <a:r>
              <a:rPr lang="en"/>
              <a:t>- permission slip will be provided by SS teacher starting on Thursday this week</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7"/>
          <p:cNvSpPr txBox="1"/>
          <p:nvPr>
            <p:ph type="title"/>
          </p:nvPr>
        </p:nvSpPr>
        <p:spPr>
          <a:xfrm>
            <a:off x="311700" y="2071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Bree Serif"/>
                <a:ea typeface="Bree Serif"/>
                <a:cs typeface="Bree Serif"/>
                <a:sym typeface="Bree Serif"/>
              </a:rPr>
              <a:t>Art Club</a:t>
            </a:r>
            <a:endParaRPr>
              <a:latin typeface="Bree Serif"/>
              <a:ea typeface="Bree Serif"/>
              <a:cs typeface="Bree Serif"/>
              <a:sym typeface="Bree Serif"/>
            </a:endParaRPr>
          </a:p>
        </p:txBody>
      </p:sp>
      <p:sp>
        <p:nvSpPr>
          <p:cNvPr id="93" name="Google Shape;93;p17"/>
          <p:cNvSpPr txBox="1"/>
          <p:nvPr>
            <p:ph idx="1" type="body"/>
          </p:nvPr>
        </p:nvSpPr>
        <p:spPr>
          <a:xfrm>
            <a:off x="311700" y="9282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400">
                <a:solidFill>
                  <a:srgbClr val="FF00FF"/>
                </a:solidFill>
                <a:highlight>
                  <a:srgbClr val="FFFFFF"/>
                </a:highlight>
                <a:latin typeface="Bree Serif"/>
                <a:ea typeface="Bree Serif"/>
                <a:cs typeface="Bree Serif"/>
                <a:sym typeface="Bree Serif"/>
              </a:rPr>
              <a:t>The Art Club allows students to develop their personal interests in </a:t>
            </a:r>
            <a:r>
              <a:rPr b="1" lang="en" sz="2400">
                <a:solidFill>
                  <a:srgbClr val="FF00FF"/>
                </a:solidFill>
                <a:latin typeface="Bree Serif"/>
                <a:ea typeface="Bree Serif"/>
                <a:cs typeface="Bree Serif"/>
                <a:sym typeface="Bree Serif"/>
              </a:rPr>
              <a:t>art</a:t>
            </a:r>
            <a:r>
              <a:rPr lang="en" sz="2400">
                <a:solidFill>
                  <a:srgbClr val="FF00FF"/>
                </a:solidFill>
                <a:highlight>
                  <a:srgbClr val="FFFFFF"/>
                </a:highlight>
                <a:latin typeface="Bree Serif"/>
                <a:ea typeface="Bree Serif"/>
                <a:cs typeface="Bree Serif"/>
                <a:sym typeface="Bree Serif"/>
              </a:rPr>
              <a:t> and get some hands on experience with </a:t>
            </a:r>
            <a:r>
              <a:rPr b="1" lang="en" sz="2400">
                <a:solidFill>
                  <a:srgbClr val="FF00FF"/>
                </a:solidFill>
                <a:latin typeface="Bree Serif"/>
                <a:ea typeface="Bree Serif"/>
                <a:cs typeface="Bree Serif"/>
                <a:sym typeface="Bree Serif"/>
              </a:rPr>
              <a:t>art</a:t>
            </a:r>
            <a:r>
              <a:rPr lang="en" sz="2400">
                <a:solidFill>
                  <a:srgbClr val="FF00FF"/>
                </a:solidFill>
                <a:highlight>
                  <a:srgbClr val="FFFFFF"/>
                </a:highlight>
                <a:latin typeface="Bree Serif"/>
                <a:ea typeface="Bree Serif"/>
                <a:cs typeface="Bree Serif"/>
                <a:sym typeface="Bree Serif"/>
              </a:rPr>
              <a:t> tools and materials. The Art Club also contributes designs and artwork for the school.</a:t>
            </a:r>
            <a:endParaRPr sz="2400">
              <a:solidFill>
                <a:srgbClr val="FF00FF"/>
              </a:solidFill>
              <a:latin typeface="Bree Serif"/>
              <a:ea typeface="Bree Serif"/>
              <a:cs typeface="Bree Serif"/>
              <a:sym typeface="Bree Serif"/>
            </a:endParaRPr>
          </a:p>
        </p:txBody>
      </p:sp>
      <p:sp>
        <p:nvSpPr>
          <p:cNvPr id="94" name="Google Shape;94;p17"/>
          <p:cNvSpPr txBox="1"/>
          <p:nvPr>
            <p:ph idx="2" type="body"/>
          </p:nvPr>
        </p:nvSpPr>
        <p:spPr>
          <a:xfrm>
            <a:off x="4832400" y="1152475"/>
            <a:ext cx="3999900" cy="1939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95" name="Google Shape;95;p17"/>
          <p:cNvPicPr preferRelativeResize="0"/>
          <p:nvPr/>
        </p:nvPicPr>
        <p:blipFill>
          <a:blip r:embed="rId3">
            <a:alphaModFix/>
          </a:blip>
          <a:stretch>
            <a:fillRect/>
          </a:stretch>
        </p:blipFill>
        <p:spPr>
          <a:xfrm>
            <a:off x="4832400" y="0"/>
            <a:ext cx="3999900" cy="3491725"/>
          </a:xfrm>
          <a:prstGeom prst="rect">
            <a:avLst/>
          </a:prstGeom>
          <a:noFill/>
          <a:ln>
            <a:noFill/>
          </a:ln>
        </p:spPr>
      </p:pic>
      <p:sp>
        <p:nvSpPr>
          <p:cNvPr id="96" name="Google Shape;96;p17"/>
          <p:cNvSpPr txBox="1"/>
          <p:nvPr/>
        </p:nvSpPr>
        <p:spPr>
          <a:xfrm>
            <a:off x="5024575" y="3894800"/>
            <a:ext cx="3865200" cy="1100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Sponsor:</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2000" u="sng">
                <a:solidFill>
                  <a:schemeClr val="hlink"/>
                </a:solidFill>
                <a:hlinkClick r:id="rId4"/>
              </a:rPr>
              <a:t>donald.long@pgcps.org</a:t>
            </a:r>
            <a:r>
              <a:rPr lang="en" sz="2000"/>
              <a:t> </a:t>
            </a: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8"/>
          <p:cNvSpPr txBox="1"/>
          <p:nvPr>
            <p:ph type="title"/>
          </p:nvPr>
        </p:nvSpPr>
        <p:spPr>
          <a:xfrm>
            <a:off x="311700" y="1569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100">
                <a:solidFill>
                  <a:srgbClr val="0000FF"/>
                </a:solidFill>
                <a:latin typeface="Bree Serif"/>
                <a:ea typeface="Bree Serif"/>
                <a:cs typeface="Bree Serif"/>
                <a:sym typeface="Bree Serif"/>
              </a:rPr>
              <a:t>Public Speaking Club</a:t>
            </a:r>
            <a:endParaRPr sz="3100">
              <a:solidFill>
                <a:srgbClr val="0000FF"/>
              </a:solidFill>
              <a:latin typeface="Bree Serif"/>
              <a:ea typeface="Bree Serif"/>
              <a:cs typeface="Bree Serif"/>
              <a:sym typeface="Bree Serif"/>
            </a:endParaRPr>
          </a:p>
        </p:txBody>
      </p:sp>
      <p:sp>
        <p:nvSpPr>
          <p:cNvPr id="102" name="Google Shape;102;p18"/>
          <p:cNvSpPr txBox="1"/>
          <p:nvPr>
            <p:ph idx="1" type="body"/>
          </p:nvPr>
        </p:nvSpPr>
        <p:spPr>
          <a:xfrm>
            <a:off x="311700" y="98102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200">
                <a:solidFill>
                  <a:srgbClr val="9900FF"/>
                </a:solidFill>
                <a:highlight>
                  <a:srgbClr val="FFFFFF"/>
                </a:highlight>
                <a:latin typeface="Bree Serif"/>
                <a:ea typeface="Bree Serif"/>
                <a:cs typeface="Bree Serif"/>
                <a:sym typeface="Bree Serif"/>
              </a:rPr>
              <a:t>Students learn how to write a speech, give a speech, speak off-the-cuff, evaluate a speech, and run a meeting. Children build their confidence, and develop presentation skills, responsibility, leadership skills, critical thinking skills, and friendships.</a:t>
            </a:r>
            <a:endParaRPr sz="2200">
              <a:solidFill>
                <a:srgbClr val="9900FF"/>
              </a:solidFill>
              <a:latin typeface="Bree Serif"/>
              <a:ea typeface="Bree Serif"/>
              <a:cs typeface="Bree Serif"/>
              <a:sym typeface="Bree Serif"/>
            </a:endParaRPr>
          </a:p>
        </p:txBody>
      </p:sp>
      <p:sp>
        <p:nvSpPr>
          <p:cNvPr id="103" name="Google Shape;103;p18"/>
          <p:cNvSpPr txBox="1"/>
          <p:nvPr>
            <p:ph idx="2" type="body"/>
          </p:nvPr>
        </p:nvSpPr>
        <p:spPr>
          <a:xfrm>
            <a:off x="5182200" y="1152475"/>
            <a:ext cx="3650100" cy="2528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104" name="Google Shape;104;p18"/>
          <p:cNvPicPr preferRelativeResize="0"/>
          <p:nvPr/>
        </p:nvPicPr>
        <p:blipFill>
          <a:blip r:embed="rId3">
            <a:alphaModFix/>
          </a:blip>
          <a:stretch>
            <a:fillRect/>
          </a:stretch>
        </p:blipFill>
        <p:spPr>
          <a:xfrm>
            <a:off x="4832400" y="156950"/>
            <a:ext cx="3999900" cy="3416400"/>
          </a:xfrm>
          <a:prstGeom prst="rect">
            <a:avLst/>
          </a:prstGeom>
          <a:noFill/>
          <a:ln>
            <a:noFill/>
          </a:ln>
        </p:spPr>
      </p:pic>
      <p:sp>
        <p:nvSpPr>
          <p:cNvPr id="105" name="Google Shape;105;p18"/>
          <p:cNvSpPr txBox="1"/>
          <p:nvPr/>
        </p:nvSpPr>
        <p:spPr>
          <a:xfrm>
            <a:off x="5070900" y="3930225"/>
            <a:ext cx="3650100" cy="1005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a:t>Sponsors:</a:t>
            </a:r>
            <a:endParaRPr sz="2000"/>
          </a:p>
          <a:p>
            <a:pPr indent="0" lvl="0" marL="0" rtl="0" algn="l">
              <a:spcBef>
                <a:spcPts val="0"/>
              </a:spcBef>
              <a:spcAft>
                <a:spcPts val="0"/>
              </a:spcAft>
              <a:buNone/>
            </a:pPr>
            <a:r>
              <a:rPr lang="en" sz="2000" u="sng">
                <a:solidFill>
                  <a:schemeClr val="hlink"/>
                </a:solidFill>
                <a:hlinkClick r:id="rId4"/>
              </a:rPr>
              <a:t>rachel2.brown@pgcps.org</a:t>
            </a:r>
            <a:r>
              <a:rPr lang="en" sz="2000"/>
              <a:t> </a:t>
            </a: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9"/>
          <p:cNvSpPr txBox="1"/>
          <p:nvPr>
            <p:ph type="title"/>
          </p:nvPr>
        </p:nvSpPr>
        <p:spPr>
          <a:xfrm>
            <a:off x="311700" y="115325"/>
            <a:ext cx="38559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400">
                <a:solidFill>
                  <a:srgbClr val="FF0000"/>
                </a:solidFill>
              </a:rPr>
              <a:t>Cooking Club </a:t>
            </a:r>
            <a:endParaRPr sz="3400">
              <a:solidFill>
                <a:srgbClr val="FF0000"/>
              </a:solidFill>
            </a:endParaRPr>
          </a:p>
          <a:p>
            <a:pPr indent="0" lvl="0" marL="0" rtl="0" algn="l">
              <a:spcBef>
                <a:spcPts val="0"/>
              </a:spcBef>
              <a:spcAft>
                <a:spcPts val="0"/>
              </a:spcAft>
              <a:buNone/>
            </a:pPr>
            <a:r>
              <a:rPr lang="en" sz="2500">
                <a:solidFill>
                  <a:srgbClr val="FF0000"/>
                </a:solidFill>
              </a:rPr>
              <a:t>(Lower Campus)</a:t>
            </a:r>
            <a:endParaRPr sz="2500">
              <a:solidFill>
                <a:srgbClr val="FF0000"/>
              </a:solidFill>
            </a:endParaRPr>
          </a:p>
        </p:txBody>
      </p:sp>
      <p:sp>
        <p:nvSpPr>
          <p:cNvPr id="111" name="Google Shape;111;p19"/>
          <p:cNvSpPr txBox="1"/>
          <p:nvPr>
            <p:ph idx="1" type="body"/>
          </p:nvPr>
        </p:nvSpPr>
        <p:spPr>
          <a:xfrm>
            <a:off x="4832400" y="0"/>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700"/>
              <a:t>Ms. Forbes</a:t>
            </a:r>
            <a:endParaRPr sz="2700"/>
          </a:p>
          <a:p>
            <a:pPr indent="0" lvl="0" marL="0" rtl="0" algn="l">
              <a:spcBef>
                <a:spcPts val="1600"/>
              </a:spcBef>
              <a:spcAft>
                <a:spcPts val="1600"/>
              </a:spcAft>
              <a:buNone/>
            </a:pPr>
            <a:r>
              <a:rPr lang="en" sz="2700"/>
              <a:t>vitalia.forbes@pgcps.org</a:t>
            </a:r>
            <a:endParaRPr sz="2700"/>
          </a:p>
        </p:txBody>
      </p:sp>
      <p:sp>
        <p:nvSpPr>
          <p:cNvPr id="112" name="Google Shape;112;p19"/>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113" name="Google Shape;113;p19"/>
          <p:cNvPicPr preferRelativeResize="0"/>
          <p:nvPr/>
        </p:nvPicPr>
        <p:blipFill>
          <a:blip r:embed="rId3">
            <a:alphaModFix/>
          </a:blip>
          <a:stretch>
            <a:fillRect/>
          </a:stretch>
        </p:blipFill>
        <p:spPr>
          <a:xfrm>
            <a:off x="166613" y="1533513"/>
            <a:ext cx="8982075" cy="36099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